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29" r:id="rId2"/>
    <p:sldId id="478" r:id="rId3"/>
    <p:sldId id="259" r:id="rId4"/>
    <p:sldId id="261" r:id="rId5"/>
    <p:sldId id="262" r:id="rId6"/>
    <p:sldId id="263" r:id="rId7"/>
    <p:sldId id="260" r:id="rId8"/>
    <p:sldId id="265" r:id="rId9"/>
    <p:sldId id="266" r:id="rId10"/>
    <p:sldId id="280" r:id="rId11"/>
    <p:sldId id="267" r:id="rId12"/>
    <p:sldId id="269" r:id="rId13"/>
    <p:sldId id="331" r:id="rId14"/>
    <p:sldId id="287" r:id="rId15"/>
    <p:sldId id="288" r:id="rId16"/>
    <p:sldId id="290" r:id="rId17"/>
    <p:sldId id="291" r:id="rId18"/>
    <p:sldId id="289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34" r:id="rId29"/>
    <p:sldId id="335" r:id="rId30"/>
    <p:sldId id="337" r:id="rId31"/>
    <p:sldId id="336" r:id="rId32"/>
    <p:sldId id="340" r:id="rId33"/>
    <p:sldId id="338" r:id="rId34"/>
    <p:sldId id="339" r:id="rId35"/>
    <p:sldId id="333" r:id="rId36"/>
    <p:sldId id="278" r:id="rId37"/>
    <p:sldId id="332" r:id="rId38"/>
    <p:sldId id="279" r:id="rId39"/>
    <p:sldId id="283" r:id="rId40"/>
    <p:sldId id="285" r:id="rId41"/>
    <p:sldId id="281" r:id="rId42"/>
    <p:sldId id="282" r:id="rId43"/>
    <p:sldId id="320" r:id="rId44"/>
    <p:sldId id="322" r:id="rId45"/>
    <p:sldId id="47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521" autoAdjust="0"/>
  </p:normalViewPr>
  <p:slideViewPr>
    <p:cSldViewPr snapToGrid="0" snapToObjects="1">
      <p:cViewPr varScale="1">
        <p:scale>
          <a:sx n="120" d="100"/>
          <a:sy n="12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28EA2-8E6F-764C-A019-ACB52524C574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5F866-17D1-9549-A984-9518635A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lume_of_an_n-bal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3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https://en.wikipedia.org/wiki/Volume_of_an_n-ball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5F866-17D1-9549-A984-9518635A8C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3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1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2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EB79C-86A0-6F44-A84E-95E62A80AFE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C111B-03B7-3440-B098-A87AA7F5D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cc-1701-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tats.stackexchange.com/questions/143905/loadings-vs-eigenvectors-in-pca-when-to-use-one-or-anoth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463151/how-to-interpret-loadings-and-eigenvectors-in-pca/463181#46318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89809/is-it-important-to-scale-data-before-cluster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tats.stackexchange.com/questions/230319/why-are-the-cluster-analysis-results-using-raw-data-the-same-as-the-ones-using-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G5tiqXQn9mwyubWdINtPI_QONXH1_2U8oYikksgWlss/edit?usp=shar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olume_of_an_n-ba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IST718</a:t>
            </a:r>
            <a:br>
              <a:rPr lang="en-US" dirty="0"/>
            </a:br>
            <a:r>
              <a:rPr lang="en-US" dirty="0"/>
              <a:t>Recommendation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Willard Williamson</a:t>
            </a:r>
          </a:p>
          <a:p>
            <a:r>
              <a:rPr lang="en-US" sz="3600" dirty="0"/>
              <a:t>Adjunct Professor</a:t>
            </a:r>
          </a:p>
          <a:p>
            <a:r>
              <a:rPr lang="en-US" sz="3600" dirty="0" err="1"/>
              <a:t>iSchool</a:t>
            </a:r>
            <a:r>
              <a:rPr lang="en-US" sz="3600" dirty="0"/>
              <a:t>, Syracuse University</a:t>
            </a:r>
          </a:p>
          <a:p>
            <a:r>
              <a:rPr lang="en-US" sz="3600" dirty="0">
                <a:hlinkClick r:id="rId2"/>
              </a:rPr>
              <a:t>linkedin.com/in/ncc-1701-d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340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Dimensionality reduction methods seek to </a:t>
                </a:r>
                <a:r>
                  <a:rPr lang="en-US" i="1" dirty="0"/>
                  <a:t>reduce</a:t>
                </a:r>
                <a:r>
                  <a:rPr lang="en-US" dirty="0"/>
                  <a:t> the dimensions of an input dataset while trying to maintain properties of the original dataset</a:t>
                </a:r>
              </a:p>
              <a:p>
                <a:r>
                  <a:rPr lang="en-US" dirty="0"/>
                  <a:t>The linear regression hypothesis function transforms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from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r>
                  <a:rPr lang="en-US" b="0" dirty="0"/>
                  <a:t>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where </a:t>
                </a:r>
                <a:r>
                  <a:rPr lang="en-US" b="0" i="1" dirty="0"/>
                  <a:t>z</a:t>
                </a:r>
                <a:r>
                  <a:rPr lang="en-US" b="0" dirty="0"/>
                  <a:t> is a transformation of the original data </a:t>
                </a:r>
                <a:r>
                  <a:rPr lang="en-US" b="0" i="1" dirty="0"/>
                  <a:t>x (z = PCA scores)</a:t>
                </a:r>
                <a:br>
                  <a:rPr lang="en-US" b="0" dirty="0"/>
                </a:br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928" t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1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</p:spPr>
            <p:txBody>
              <a:bodyPr/>
              <a:lstStyle/>
              <a:p>
                <a:r>
                  <a:rPr lang="en-US" dirty="0"/>
                  <a:t>We do dimensionality reduction because the distance between elements in the reduced space is meaningful </a:t>
                </a:r>
                <a:r>
                  <a:rPr lang="mr-IN" dirty="0"/>
                  <a:t>–</a:t>
                </a:r>
                <a:r>
                  <a:rPr lang="en-US" dirty="0"/>
                  <a:t>  </a:t>
                </a:r>
                <a:r>
                  <a:rPr lang="en-US" i="1" dirty="0"/>
                  <a:t>larger distance between elements means </a:t>
                </a:r>
                <a:r>
                  <a:rPr lang="en-US" dirty="0"/>
                  <a:t>elements are </a:t>
                </a:r>
                <a:r>
                  <a:rPr lang="en-US" i="1" dirty="0"/>
                  <a:t>really</a:t>
                </a:r>
                <a:r>
                  <a:rPr lang="en-US" dirty="0"/>
                  <a:t> different.</a:t>
                </a:r>
              </a:p>
              <a:p>
                <a:r>
                  <a:rPr lang="en-US" dirty="0"/>
                  <a:t>Typical distances between vectors:</a:t>
                </a:r>
              </a:p>
              <a:p>
                <a:pPr lvl="1"/>
                <a:r>
                  <a:rPr lang="en-US" dirty="0"/>
                  <a:t>Euclidian or L2: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Manhattan or L1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=∑|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Cosine distance: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117975"/>
              </a:xfrm>
              <a:blipFill>
                <a:blip r:embed="rId2"/>
                <a:stretch>
                  <a:fillRect l="-1043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3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17975"/>
          </a:xfrm>
        </p:spPr>
        <p:txBody>
          <a:bodyPr/>
          <a:lstStyle/>
          <a:p>
            <a:r>
              <a:rPr lang="en-US" dirty="0"/>
              <a:t>Produces a low dimensionality representation of the original data </a:t>
            </a:r>
          </a:p>
          <a:p>
            <a:r>
              <a:rPr lang="en-US" dirty="0"/>
              <a:t>Use PCA “scores” to represent lower dimensions of the original high dimension data</a:t>
            </a:r>
          </a:p>
          <a:p>
            <a:r>
              <a:rPr lang="en-US" dirty="0"/>
              <a:t>Use the PCA “loadings” to gain insight about the lower dimensionality representation (inference) using tools such as the biplot</a:t>
            </a:r>
          </a:p>
          <a:p>
            <a:r>
              <a:rPr lang="en-US" dirty="0"/>
              <a:t>Each principal component loading vector captures a fraction of the dataset variance.</a:t>
            </a:r>
          </a:p>
          <a:p>
            <a:r>
              <a:rPr lang="en-US" dirty="0"/>
              <a:t>The highest variance typically offers the highest predictive value</a:t>
            </a:r>
          </a:p>
        </p:txBody>
      </p:sp>
    </p:spTree>
    <p:extLst>
      <p:ext uri="{BB962C8B-B14F-4D97-AF65-F5344CB8AC3E}">
        <p14:creationId xmlns:p14="http://schemas.microsoft.com/office/powerpoint/2010/main" val="114801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AA3E-00D1-43AF-A06A-0607E071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variance important in data science?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619F09-52D6-439C-B11C-FBC93B3E8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97298"/>
              </p:ext>
            </p:extLst>
          </p:nvPr>
        </p:nvGraphicFramePr>
        <p:xfrm>
          <a:off x="838200" y="1825625"/>
          <a:ext cx="7886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5487336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2833419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35214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Horsepower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 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 Per Gallon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45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96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42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45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06126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239B3F-F02D-4004-AE6A-E19D283E8E45}"/>
              </a:ext>
            </a:extLst>
          </p:cNvPr>
          <p:cNvSpPr txBox="1"/>
          <p:nvPr/>
        </p:nvSpPr>
        <p:spPr>
          <a:xfrm>
            <a:off x="781235" y="4434396"/>
            <a:ext cx="10635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made up dataset above, we try to predict miles per gallon based number of cylinders, and horsepower.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number of cylinders has 0 variance so it offers no predictive value to the miles per gallon.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horsepower has variance and can be used to predict miles per gallon.  </a:t>
            </a:r>
          </a:p>
        </p:txBody>
      </p:sp>
    </p:spTree>
    <p:extLst>
      <p:ext uri="{BB962C8B-B14F-4D97-AF65-F5344CB8AC3E}">
        <p14:creationId xmlns:p14="http://schemas.microsoft.com/office/powerpoint/2010/main" val="29515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Transform and Inverse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PCA transforms the dataset X into a lower dimension Z (ISLR Eq 10.1)</a:t>
                </a:r>
              </a:p>
              <a:p>
                <a:r>
                  <a:rPr lang="en-US" dirty="0"/>
                  <a:t>This connection is important when we try to understand what the principal components are capturing</a:t>
                </a:r>
              </a:p>
              <a:p>
                <a:r>
                  <a:rPr lang="en-US" dirty="0"/>
                  <a:t>The inverse of the linear function is represented by the transpose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(ISLR Eq 10.5)</a:t>
                </a:r>
              </a:p>
              <a:p>
                <a:r>
                  <a:rPr lang="en-US" dirty="0"/>
                  <a:t>X is the data observation,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 is the loading vector,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loading vector transpose, Z is the score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3871"/>
                <a:ext cx="10515600" cy="2207965"/>
              </a:xfrm>
              <a:blipFill>
                <a:blip r:embed="rId2"/>
                <a:stretch>
                  <a:fillRect l="-696" t="-5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25757" y="3955775"/>
            <a:ext cx="2345634" cy="23456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96540" y="3955775"/>
            <a:ext cx="2345634" cy="23456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97690" y="4285424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/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3076171" y="4774649"/>
            <a:ext cx="218661" cy="21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69357" y="4275717"/>
            <a:ext cx="3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z</a:t>
            </a:r>
          </a:p>
        </p:txBody>
      </p:sp>
      <p:sp>
        <p:nvSpPr>
          <p:cNvPr id="9" name="Oval 8"/>
          <p:cNvSpPr/>
          <p:nvPr/>
        </p:nvSpPr>
        <p:spPr>
          <a:xfrm>
            <a:off x="8050696" y="4774649"/>
            <a:ext cx="218661" cy="21866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>
            <a:stCxn id="7" idx="7"/>
            <a:endCxn id="9" idx="1"/>
          </p:cNvCxnSpPr>
          <p:nvPr/>
        </p:nvCxnSpPr>
        <p:spPr>
          <a:xfrm rot="5400000" flipH="1" flipV="1">
            <a:off x="5672764" y="2396717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3721719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/>
          <p:cNvCxnSpPr>
            <a:stCxn id="9" idx="4"/>
            <a:endCxn id="7" idx="4"/>
          </p:cNvCxnSpPr>
          <p:nvPr/>
        </p:nvCxnSpPr>
        <p:spPr>
          <a:xfrm rot="5400000">
            <a:off x="5672765" y="2506048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46" y="5103569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7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PCA transform and inverse transform to MNIST digit dataset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95" y="1790185"/>
            <a:ext cx="8466409" cy="50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sz="3000" dirty="0"/>
                  <a:t> (the loading vector)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3585084" cy="553998"/>
              </a:xfrm>
              <a:prstGeom prst="rect">
                <a:avLst/>
              </a:prstGeom>
              <a:blipFill>
                <a:blip r:embed="rId3"/>
                <a:stretch>
                  <a:fillRect t="-13333" r="-323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 (loading vector </a:t>
            </a:r>
          </a:p>
          <a:p>
            <a:r>
              <a:rPr lang="en-US" dirty="0"/>
              <a:t>direction)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924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  <a:p>
            <a:r>
              <a:rPr lang="en-US" sz="2400" dirty="0"/>
              <a:t>(a row in the data set)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0" smtClean="0">
                              <a:latin typeface="Cambria Math" charset="0"/>
                            </a:rPr>
                            <m:t>0,0,0,…,10,20,</m:t>
                          </m:r>
                          <m: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000" b="0" i="0" smtClean="0">
                              <a:latin typeface="Cambria Math" charset="0"/>
                            </a:rPr>
                            <m:t>0,0,…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  <m:r>
                        <a:rPr lang="en-US" sz="30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Z</m:t>
                      </m:r>
                    </m:oMath>
                  </m:oMathPara>
                </a14:m>
                <a:endParaRPr lang="en-US" sz="3000" dirty="0"/>
              </a:p>
              <a:p>
                <a:r>
                  <a:rPr lang="en-US" sz="3000" dirty="0"/>
                  <a:t>Image data * loading vector = score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99" y="4405314"/>
                <a:ext cx="5887381" cy="1015663"/>
              </a:xfrm>
              <a:prstGeom prst="rect">
                <a:avLst/>
              </a:prstGeom>
              <a:blipFill>
                <a:blip r:embed="rId4"/>
                <a:stretch>
                  <a:fillRect l="-2484" b="-18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12239B2-349A-4FFB-ABE8-BA2E4AC96BF7}"/>
              </a:ext>
            </a:extLst>
          </p:cNvPr>
          <p:cNvSpPr txBox="1"/>
          <p:nvPr/>
        </p:nvSpPr>
        <p:spPr>
          <a:xfrm>
            <a:off x="7159870" y="3219552"/>
            <a:ext cx="14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score</a:t>
            </a:r>
          </a:p>
        </p:txBody>
      </p:sp>
    </p:spTree>
    <p:extLst>
      <p:ext uri="{BB962C8B-B14F-4D97-AF65-F5344CB8AC3E}">
        <p14:creationId xmlns:p14="http://schemas.microsoft.com/office/powerpoint/2010/main" val="5038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5149979" y="2857741"/>
            <a:ext cx="12700" cy="4974525"/>
          </a:xfrm>
          <a:prstGeom prst="curvedConnector3">
            <a:avLst>
              <a:gd name="adj1" fmla="val 555652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93" y="1462831"/>
            <a:ext cx="1459522" cy="1480162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5400000" flipH="1" flipV="1">
            <a:off x="5227288" y="537912"/>
            <a:ext cx="12700" cy="4819908"/>
          </a:xfrm>
          <a:prstGeom prst="curvedConnector3">
            <a:avLst>
              <a:gd name="adj1" fmla="val 47130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7526362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338539" y="3041693"/>
            <a:ext cx="57012" cy="4536908"/>
          </a:xfrm>
          <a:prstGeom prst="curvedConnector3">
            <a:avLst>
              <a:gd name="adj1" fmla="val 120510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526362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4" y="4264807"/>
            <a:ext cx="1574849" cy="15971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7988" y="4713125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-0.92867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1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digit dataset</a:t>
            </a:r>
          </a:p>
        </p:txBody>
      </p:sp>
      <p:cxnSp>
        <p:nvCxnSpPr>
          <p:cNvPr id="5" name="Curved Connector 4"/>
          <p:cNvCxnSpPr>
            <a:stCxn id="9" idx="0"/>
            <a:endCxn id="10" idx="0"/>
          </p:cNvCxnSpPr>
          <p:nvPr/>
        </p:nvCxnSpPr>
        <p:spPr>
          <a:xfrm rot="5400000" flipH="1" flipV="1">
            <a:off x="5849479" y="256195"/>
            <a:ext cx="101041" cy="5670143"/>
          </a:xfrm>
          <a:prstGeom prst="curvedConnector3">
            <a:avLst>
              <a:gd name="adj1" fmla="val 75666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70" y="1862914"/>
                <a:ext cx="52290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6541478" y="3141786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39201" y="325901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5692" y="3141786"/>
            <a:ext cx="2378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= 64-dim vector</a:t>
            </a:r>
          </a:p>
        </p:txBody>
      </p:sp>
      <p:sp>
        <p:nvSpPr>
          <p:cNvPr id="10" name="Oval 9"/>
          <p:cNvSpPr/>
          <p:nvPr/>
        </p:nvSpPr>
        <p:spPr>
          <a:xfrm>
            <a:off x="8625934" y="3040745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17" idx="4"/>
            <a:endCxn id="19" idx="2"/>
          </p:cNvCxnSpPr>
          <p:nvPr/>
        </p:nvCxnSpPr>
        <p:spPr>
          <a:xfrm rot="5400000">
            <a:off x="5885822" y="2494411"/>
            <a:ext cx="57012" cy="5631473"/>
          </a:xfrm>
          <a:prstGeom prst="curvedConnector3">
            <a:avLst>
              <a:gd name="adj1" fmla="val 1322464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000" smtClean="0"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60" y="5455262"/>
                <a:ext cx="720517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6541478" y="5164408"/>
            <a:ext cx="2696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620927" y="5063367"/>
            <a:ext cx="218274" cy="2182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39201" y="522142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5692" y="4876988"/>
            <a:ext cx="2445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X’ = 64-dim vector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74838" y="4713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8.288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6" y="1492128"/>
            <a:ext cx="1429177" cy="1449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7" y="4493986"/>
            <a:ext cx="1494144" cy="1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01834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 PC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 PC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71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10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20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30 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4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Using 40 PC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027906"/>
            <a:ext cx="91567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45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D6C9-991D-499D-B105-12265D55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Vectors vs.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don’t cover Eigen Vectors in this class and this information is for those students already familiar with Eigen Vectors.</a:t>
                </a: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𝐸𝑖𝑔𝑒𝑛𝑉𝑒𝑐𝑡𝑜𝑟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𝐸𝑖𝑔𝑒𝑛𝑉𝑎𝑙𝑢𝑒</m:t>
                        </m:r>
                      </m:e>
                    </m:rad>
                  </m:oMath>
                </a14:m>
                <a:endParaRPr lang="en-US" b="0" dirty="0"/>
              </a:p>
              <a:p>
                <a:r>
                  <a:rPr lang="en-US" dirty="0"/>
                  <a:t>Loadings are “scaled” Eigen vectors</a:t>
                </a:r>
              </a:p>
              <a:p>
                <a:r>
                  <a:rPr lang="en-US" dirty="0"/>
                  <a:t>Eigen vectors don’t include variance information</a:t>
                </a:r>
              </a:p>
              <a:p>
                <a:r>
                  <a:rPr lang="en-US" b="1" dirty="0"/>
                  <a:t>Loadings are Eigen vectors which have been “loaded” with variance information</a:t>
                </a:r>
              </a:p>
              <a:p>
                <a:r>
                  <a:rPr lang="en-US" sz="1600" dirty="0"/>
                  <a:t>See: </a:t>
                </a:r>
                <a:r>
                  <a:rPr lang="en-US" sz="1600" dirty="0">
                    <a:hlinkClick r:id="rId2"/>
                  </a:rPr>
                  <a:t>https://stats.stackexchange.com/questions/143905/loadings-vs-eigenvectors-in-pca-when-to-use-one-or-another</a:t>
                </a:r>
                <a:endParaRPr lang="en-US" sz="16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08AD1-1008-45B5-87D2-60D1B1D83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591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EE74-C538-4495-A001-0EA34FF4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Standardization / Centering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BC062-E6A2-45A5-ABBF-90E55DDD5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need to compute zero mean (centering) on per column basis</a:t>
            </a:r>
          </a:p>
          <a:p>
            <a:r>
              <a:rPr lang="en-US" dirty="0"/>
              <a:t>If the data is already in the same units, standardizing (dividing by the column standard deviation) can throw away information</a:t>
            </a:r>
          </a:p>
          <a:p>
            <a:r>
              <a:rPr lang="en-US" dirty="0"/>
              <a:t>If data is all in same units, best not to standardize, center only.  Ex: TF-IDF data</a:t>
            </a:r>
          </a:p>
        </p:txBody>
      </p:sp>
    </p:spTree>
    <p:extLst>
      <p:ext uri="{BB962C8B-B14F-4D97-AF65-F5344CB8AC3E}">
        <p14:creationId xmlns:p14="http://schemas.microsoft.com/office/powerpoint/2010/main" val="400095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casted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362138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7CF34-F766-4184-8CD5-5485FD9A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Vector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268D-6D31-4226-AFDE-24B763B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that the loading vector coefficients represent either correlation or covariance, we can use this information for inference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Use loading vector coefficient to determine feature importance.  </a:t>
            </a:r>
          </a:p>
          <a:p>
            <a:pPr lvl="1"/>
            <a:r>
              <a:rPr lang="en-US" dirty="0"/>
              <a:t>Feature with the most positive loading vector coefficient for a standardized dataset represents the highest positive correlation between the loading vector and variable</a:t>
            </a:r>
          </a:p>
          <a:p>
            <a:pPr lvl="1"/>
            <a:r>
              <a:rPr lang="en-US" dirty="0"/>
              <a:t>Feature with the most positive covariance for a centered (only centered) dataset represents the highest positive covariance between the loading vector and variable (assuming all units are the same in the dataset)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8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5DB4-C7BF-4104-A412-2BD97968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interpret PCA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F8A0C-9702-4C4A-8578-2A37E60C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variables were standardized, loading vector coefficients represent the amount of correlation between the loading vector and the predictor variables.</a:t>
            </a:r>
          </a:p>
          <a:p>
            <a:r>
              <a:rPr lang="en-US" dirty="0"/>
              <a:t>If only zero mean was computed, the loading vector coefficients represent the amount of covariance between the loading vector and the predictor variables.</a:t>
            </a:r>
          </a:p>
          <a:p>
            <a:r>
              <a:rPr lang="en-US" sz="1400" dirty="0"/>
              <a:t>See: </a:t>
            </a:r>
            <a:r>
              <a:rPr lang="en-US" sz="1400" dirty="0">
                <a:hlinkClick r:id="rId2"/>
              </a:rPr>
              <a:t>https://stats.stackexchange.com/questions/463151/how-to-interpret-loadings-and-eigenvectors-in-pca/463181#463181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00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090D-47B5-46D6-A57F-B320AC0F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and Data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D2F4-A7F4-495F-8000-116299AB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data can help K-Means form clusters that are immune from different units in the data.</a:t>
            </a:r>
          </a:p>
          <a:p>
            <a:r>
              <a:rPr lang="en-US" dirty="0"/>
              <a:t>If you have attributes with a well-defined meaning. Say, latitude and longitude, then you should not scale your data, because this will cause distortion. </a:t>
            </a:r>
          </a:p>
          <a:p>
            <a:r>
              <a:rPr lang="en-US" dirty="0"/>
              <a:t>If you have mixed numerical data, where each attribute is something entirely different (say, shoe size and weight), then the clustering process could benefit by scaling the data.</a:t>
            </a:r>
          </a:p>
          <a:p>
            <a:r>
              <a:rPr lang="en-US" dirty="0"/>
              <a:t>Standardization or normalization can both be used to scale the data.</a:t>
            </a:r>
          </a:p>
          <a:p>
            <a:r>
              <a:rPr lang="en-US" sz="1600" dirty="0">
                <a:hlinkClick r:id="rId2"/>
              </a:rPr>
              <a:t>https://stats.stackexchange.com/questions/89809/is-it-important-to-scale-data-before-clustering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854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D946-4ED5-4861-A113-14EC42A8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and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1633-912E-4E25-AA99-4BCE0D0EB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9760" cy="4351338"/>
          </a:xfrm>
        </p:spPr>
        <p:txBody>
          <a:bodyPr/>
          <a:lstStyle/>
          <a:p>
            <a:r>
              <a:rPr lang="en-US" dirty="0"/>
              <a:t>PCA performs a data rotation which does not change Euclidean distance between points.</a:t>
            </a:r>
          </a:p>
          <a:p>
            <a:r>
              <a:rPr lang="en-US" dirty="0"/>
              <a:t>This means that K-Means or other clustering algorithms can be performed before or after PCA analysis</a:t>
            </a:r>
          </a:p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https://stats.stackexchange.com/questions/230319/why-are-the-cluster-analysis-results-using-raw-data-the-same-as-the-ones-using-p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0F173-8BF2-4992-A497-38C5F9DC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60" y="3452813"/>
            <a:ext cx="5781675" cy="2724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36732-544F-4DE7-B113-DB2C35053CF0}"/>
              </a:ext>
            </a:extLst>
          </p:cNvPr>
          <p:cNvSpPr txBox="1"/>
          <p:nvPr/>
        </p:nvSpPr>
        <p:spPr>
          <a:xfrm>
            <a:off x="5781675" y="1690688"/>
            <a:ext cx="5877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plot below shows how PCA rotates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Euclidian distance remains the same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6B44-8542-4355-8D01-4320167D72ED}"/>
              </a:ext>
            </a:extLst>
          </p:cNvPr>
          <p:cNvSpPr txBox="1"/>
          <p:nvPr/>
        </p:nvSpPr>
        <p:spPr>
          <a:xfrm>
            <a:off x="8720655" y="4410879"/>
            <a:ext cx="577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8F7CC-0C60-420C-A8A3-2FEFAAF1BBF0}"/>
              </a:ext>
            </a:extLst>
          </p:cNvPr>
          <p:cNvSpPr txBox="1"/>
          <p:nvPr/>
        </p:nvSpPr>
        <p:spPr>
          <a:xfrm>
            <a:off x="10203846" y="6123206"/>
            <a:ext cx="577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B599-9435-4F08-B188-3D46DB6D809A}"/>
              </a:ext>
            </a:extLst>
          </p:cNvPr>
          <p:cNvSpPr txBox="1"/>
          <p:nvPr/>
        </p:nvSpPr>
        <p:spPr>
          <a:xfrm>
            <a:off x="5589202" y="4563279"/>
            <a:ext cx="577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356EA-4503-408A-AB4C-DBAC4D88137C}"/>
              </a:ext>
            </a:extLst>
          </p:cNvPr>
          <p:cNvSpPr txBox="1"/>
          <p:nvPr/>
        </p:nvSpPr>
        <p:spPr>
          <a:xfrm>
            <a:off x="7105181" y="6123206"/>
            <a:ext cx="577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Value</a:t>
            </a:r>
          </a:p>
        </p:txBody>
      </p:sp>
    </p:spTree>
    <p:extLst>
      <p:ext uri="{BB962C8B-B14F-4D97-AF65-F5344CB8AC3E}">
        <p14:creationId xmlns:p14="http://schemas.microsoft.com/office/powerpoint/2010/main" val="1377995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67BE-FF3D-4808-A045-A70E88BC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plot K-Means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6AB4C-B861-4219-8A89-D75A4DA88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If you compute more than 3 cluster assignments, how do you plot the clusters?</a:t>
            </a:r>
          </a:p>
          <a:p>
            <a:r>
              <a:rPr lang="en-US" dirty="0"/>
              <a:t>Solution, use PCA to project the data into a lower dimensional space to plot the points.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Compute cluster assignments on PCA scores or original data</a:t>
            </a:r>
          </a:p>
          <a:p>
            <a:pPr lvl="1"/>
            <a:r>
              <a:rPr lang="en-US" dirty="0"/>
              <a:t>For each row of data, plot the data in 2 dimensions or 3 dimensions using the first 2 or 3 principal component score data to locate the points on the scatter plot.</a:t>
            </a:r>
          </a:p>
          <a:p>
            <a:pPr lvl="1"/>
            <a:r>
              <a:rPr lang="en-US" dirty="0"/>
              <a:t>Color the points by cluster assignment</a:t>
            </a:r>
          </a:p>
        </p:txBody>
      </p:sp>
    </p:spTree>
    <p:extLst>
      <p:ext uri="{BB962C8B-B14F-4D97-AF65-F5344CB8AC3E}">
        <p14:creationId xmlns:p14="http://schemas.microsoft.com/office/powerpoint/2010/main" val="1815247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6E0553-FC9B-43D3-92B3-58DCD10E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Demo 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169DA2-C8A9-4877-8213-E87051373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0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9" y="1456042"/>
            <a:ext cx="5844988" cy="5344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34" y="1458508"/>
            <a:ext cx="6607949" cy="5399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422" y="1344707"/>
            <a:ext cx="4178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76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1541-E182-4519-90D3-2BD836B9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</a:t>
            </a:r>
            <a:r>
              <a:rPr lang="en-US" dirty="0" err="1"/>
              <a:t>DemoBlock</a:t>
            </a:r>
            <a:r>
              <a:rPr lang="en-US" dirty="0"/>
              <a:t>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C43C6-7B7B-4592-9EDA-00707799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048"/>
            <a:ext cx="12192000" cy="2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2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Apply dimensionality reduction and suggest based on nearest neighbors in </a:t>
            </a:r>
            <a:r>
              <a:rPr lang="en-US"/>
              <a:t>lower dimension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1435100" y="2970307"/>
            <a:ext cx="9321800" cy="26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Code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44469"/>
          </a:xfrm>
        </p:spPr>
        <p:txBody>
          <a:bodyPr/>
          <a:lstStyle/>
          <a:p>
            <a:r>
              <a:rPr lang="en-US" dirty="0"/>
              <a:t>Use PCA on TFIDF matrix to map courses to a low dimensional space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DF55B9-FB70-46DE-8B2F-824826073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334735"/>
            <a:ext cx="443865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20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</p:spTree>
    <p:extLst>
      <p:ext uri="{BB962C8B-B14F-4D97-AF65-F5344CB8AC3E}">
        <p14:creationId xmlns:p14="http://schemas.microsoft.com/office/powerpoint/2010/main" val="288794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absolute loadings of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6834"/>
          </a:xfrm>
        </p:spPr>
        <p:txBody>
          <a:bodyPr>
            <a:normAutofit/>
          </a:bodyPr>
          <a:lstStyle/>
          <a:p>
            <a:r>
              <a:rPr lang="en-US" dirty="0"/>
              <a:t>Absolute value of loadings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8618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5514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088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31531" y="23898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9025" y="5797902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interpretation?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6725"/>
            <a:ext cx="2578100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78" y="3014825"/>
            <a:ext cx="2451100" cy="232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56" y="3014825"/>
            <a:ext cx="2413000" cy="236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356" y="3027525"/>
            <a:ext cx="2692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2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1218"/>
          <a:stretch/>
        </p:blipFill>
        <p:spPr>
          <a:xfrm>
            <a:off x="545727" y="3795750"/>
            <a:ext cx="6300424" cy="180055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788281" y="4416579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23158" y="43689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[0.1, 0.2, -0.5, </a:t>
            </a:r>
            <a:r>
              <a:rPr lang="mr-IN" dirty="0"/>
              <a:t>…</a:t>
            </a:r>
            <a:r>
              <a:rPr lang="en-US" dirty="0"/>
              <a:t>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61056" y="4036418"/>
            <a:ext cx="12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6946" y="4015731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of TF-IDF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66971-7BE7-4ADF-A774-564879107757}"/>
              </a:ext>
            </a:extLst>
          </p:cNvPr>
          <p:cNvSpPr txBox="1"/>
          <p:nvPr/>
        </p:nvSpPr>
        <p:spPr>
          <a:xfrm>
            <a:off x="958362" y="1750389"/>
            <a:ext cx="9407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course description to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PCA on TF-IDF to reduce dimensionality of the TF-IDF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similarity between IST-718 and other courses in the course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features like student course reviews could possibly be added to the feature columns (only course description TF-IDF is used in the example recommendation system notebook)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5D7F61-6E0A-4E2B-8E25-2BDDC6185429}"/>
              </a:ext>
            </a:extLst>
          </p:cNvPr>
          <p:cNvCxnSpPr>
            <a:cxnSpLocks/>
          </p:cNvCxnSpPr>
          <p:nvPr/>
        </p:nvCxnSpPr>
        <p:spPr>
          <a:xfrm>
            <a:off x="6788281" y="5136084"/>
            <a:ext cx="2043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1E2D793-C849-42C6-9056-F90FBC9BDC44}"/>
              </a:ext>
            </a:extLst>
          </p:cNvPr>
          <p:cNvSpPr txBox="1"/>
          <p:nvPr/>
        </p:nvSpPr>
        <p:spPr>
          <a:xfrm>
            <a:off x="8923158" y="4951418"/>
            <a:ext cx="243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possible features</a:t>
            </a:r>
          </a:p>
        </p:txBody>
      </p:sp>
    </p:spTree>
    <p:extLst>
      <p:ext uri="{BB962C8B-B14F-4D97-AF65-F5344CB8AC3E}">
        <p14:creationId xmlns:p14="http://schemas.microsoft.com/office/powerpoint/2010/main" val="483572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Idea: Compute distance on multiple course factors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66178" y="3425287"/>
            <a:ext cx="0" cy="134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661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113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399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26" name="Oval 25"/>
          <p:cNvSpPr/>
          <p:nvPr/>
        </p:nvSpPr>
        <p:spPr>
          <a:xfrm>
            <a:off x="14743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29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599" y="2846945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 space</a:t>
            </a:r>
          </a:p>
        </p:txBody>
      </p:sp>
      <p:cxnSp>
        <p:nvCxnSpPr>
          <p:cNvPr id="25" name="Straight Arrow Connector 24"/>
          <p:cNvCxnSpPr>
            <a:stCxn id="13" idx="4"/>
            <a:endCxn id="26" idx="1"/>
          </p:cNvCxnSpPr>
          <p:nvPr/>
        </p:nvCxnSpPr>
        <p:spPr>
          <a:xfrm>
            <a:off x="11852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80521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80521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15035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37895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35" name="Oval 34"/>
          <p:cNvSpPr/>
          <p:nvPr/>
        </p:nvSpPr>
        <p:spPr>
          <a:xfrm>
            <a:off x="451342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4202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09635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1 space</a:t>
            </a:r>
          </a:p>
        </p:txBody>
      </p:sp>
      <p:cxnSp>
        <p:nvCxnSpPr>
          <p:cNvPr id="38" name="Straight Arrow Connector 37"/>
          <p:cNvCxnSpPr>
            <a:stCxn id="33" idx="4"/>
            <a:endCxn id="35" idx="1"/>
          </p:cNvCxnSpPr>
          <p:nvPr/>
        </p:nvCxnSpPr>
        <p:spPr>
          <a:xfrm>
            <a:off x="422431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2578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52578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97719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26319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43" name="Oval 42"/>
          <p:cNvSpPr/>
          <p:nvPr/>
        </p:nvSpPr>
        <p:spPr>
          <a:xfrm>
            <a:off x="6960790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89390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56999" y="2846945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2 space</a:t>
            </a:r>
          </a:p>
        </p:txBody>
      </p:sp>
      <p:cxnSp>
        <p:nvCxnSpPr>
          <p:cNvPr id="46" name="Straight Arrow Connector 45"/>
          <p:cNvCxnSpPr>
            <a:stCxn id="41" idx="4"/>
            <a:endCxn id="43" idx="1"/>
          </p:cNvCxnSpPr>
          <p:nvPr/>
        </p:nvCxnSpPr>
        <p:spPr>
          <a:xfrm>
            <a:off x="6671678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740284" y="3425287"/>
            <a:ext cx="0" cy="132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740284" y="4752207"/>
            <a:ext cx="1609165" cy="1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085425" y="3495484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314025" y="3381353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IST 718</a:t>
            </a:r>
          </a:p>
        </p:txBody>
      </p:sp>
      <p:sp>
        <p:nvSpPr>
          <p:cNvPr id="51" name="Oval 50"/>
          <p:cNvSpPr/>
          <p:nvPr/>
        </p:nvSpPr>
        <p:spPr>
          <a:xfrm>
            <a:off x="9448496" y="4167179"/>
            <a:ext cx="147918" cy="1479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677096" y="4053048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IST 617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44705" y="2846945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3 space</a:t>
            </a:r>
          </a:p>
        </p:txBody>
      </p:sp>
      <p:cxnSp>
        <p:nvCxnSpPr>
          <p:cNvPr id="54" name="Straight Arrow Connector 53"/>
          <p:cNvCxnSpPr>
            <a:stCxn id="49" idx="4"/>
            <a:endCxn id="51" idx="1"/>
          </p:cNvCxnSpPr>
          <p:nvPr/>
        </p:nvCxnSpPr>
        <p:spPr>
          <a:xfrm>
            <a:off x="9159384" y="3643402"/>
            <a:ext cx="310774" cy="545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𝜂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4" y="5188009"/>
                <a:ext cx="7698518" cy="301686"/>
              </a:xfrm>
              <a:prstGeom prst="rect">
                <a:avLst/>
              </a:prstGeom>
              <a:blipFill>
                <a:blip r:embed="rId2"/>
                <a:stretch>
                  <a:fillRect l="-317" r="-71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8A33959-1186-4A82-9C2E-69ABBA5FA254}"/>
              </a:ext>
            </a:extLst>
          </p:cNvPr>
          <p:cNvSpPr txBox="1"/>
          <p:nvPr/>
        </p:nvSpPr>
        <p:spPr>
          <a:xfrm>
            <a:off x="600995" y="1830878"/>
            <a:ext cx="9748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example below shows how we might define a similarity function using TF-IDF on the description, and 3 other factors: Level 1, level 2, and level 3 where the levels could represent other course characteristics like the student reviews of the course. </a:t>
            </a:r>
          </a:p>
        </p:txBody>
      </p:sp>
    </p:spTree>
    <p:extLst>
      <p:ext uri="{BB962C8B-B14F-4D97-AF65-F5344CB8AC3E}">
        <p14:creationId xmlns:p14="http://schemas.microsoft.com/office/powerpoint/2010/main" val="15249739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Define a similarity function between spaces and a general similarity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Similarity between spaces are the individual terms of the equation below</a:t>
                </a:r>
              </a:p>
              <a:p>
                <a:r>
                  <a:rPr lang="en-US" dirty="0"/>
                  <a:t>General similarity is D(</a:t>
                </a:r>
                <a:r>
                  <a:rPr lang="en-US" dirty="0" err="1"/>
                  <a:t>a,b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How might we choose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928" t="-9174" b="-10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3382627"/>
                <a:ext cx="9450172" cy="335092"/>
              </a:xfrm>
              <a:prstGeom prst="rect">
                <a:avLst/>
              </a:prstGeom>
              <a:blipFill>
                <a:blip r:embed="rId3"/>
                <a:stretch>
                  <a:fillRect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7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to suggest courses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One idea is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dirty="0"/>
                  <a:t> using logistic regression</a:t>
                </a:r>
              </a:p>
              <a:p>
                <a:r>
                  <a:rPr lang="en-US" dirty="0"/>
                  <a:t>In principle, we can build a recommendation system based on supervised data</a:t>
                </a:r>
              </a:p>
              <a:p>
                <a:r>
                  <a:rPr lang="en-US" dirty="0"/>
                  <a:t>Assume we have labeled data where users voted for courses that are similar to IST-718</a:t>
                </a:r>
              </a:p>
              <a:p>
                <a:r>
                  <a:rPr lang="en-US" dirty="0"/>
                  <a:t>We can then predict a similarity vote based on a logistic regression 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830714"/>
              </a:xfrm>
              <a:blipFill>
                <a:blip r:embed="rId2"/>
                <a:stretch>
                  <a:fillRect l="-928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description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𝛽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𝜂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𝑙𝑒𝑣𝑒𝑙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185" y="4791274"/>
                <a:ext cx="8175187" cy="335092"/>
              </a:xfrm>
              <a:prstGeom prst="rect">
                <a:avLst/>
              </a:prstGeom>
              <a:blipFill>
                <a:blip r:embed="rId3"/>
                <a:stretch>
                  <a:fillRect r="-671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827" y="5379344"/>
                <a:ext cx="3240311" cy="653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535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4A20-97BD-4F09-9BED-94BB7F77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C222-2031-4633-BC50-6F9ECECB3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attendance sheet: </a:t>
            </a:r>
            <a:r>
              <a:rPr lang="en-US" dirty="0">
                <a:hlinkClick r:id="rId2"/>
              </a:rPr>
              <a:t>https://docs.google.com/spreadsheets/d/1G5tiqXQn9mwyubWdINtPI_QONXH1_2U8oYikksgWlss/edit?usp=sharing</a:t>
            </a:r>
            <a:r>
              <a:rPr lang="en-US" dirty="0"/>
              <a:t> </a:t>
            </a:r>
          </a:p>
          <a:p>
            <a:r>
              <a:rPr lang="en-US" dirty="0"/>
              <a:t>Write in a ‘1’ if you are present</a:t>
            </a:r>
          </a:p>
        </p:txBody>
      </p:sp>
    </p:spTree>
    <p:extLst>
      <p:ext uri="{BB962C8B-B14F-4D97-AF65-F5344CB8AC3E}">
        <p14:creationId xmlns:p14="http://schemas.microsoft.com/office/powerpoint/2010/main" val="153840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5023"/>
          </a:xfrm>
        </p:spPr>
        <p:txBody>
          <a:bodyPr/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5625067"/>
            <a:ext cx="16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</p:spTree>
    <p:extLst>
      <p:ext uri="{BB962C8B-B14F-4D97-AF65-F5344CB8AC3E}">
        <p14:creationId xmlns:p14="http://schemas.microsoft.com/office/powerpoint/2010/main" val="172530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38" y="1494276"/>
            <a:ext cx="10515600" cy="21650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problem seeks to find similarities between what a user or set of users have liked in the past with new items never seen before</a:t>
            </a:r>
          </a:p>
          <a:p>
            <a:r>
              <a:rPr lang="en-US" dirty="0"/>
              <a:t>This problem can be cast as an unsupervised learning approach if we seek to map high dimensional data into low dimensional data</a:t>
            </a:r>
          </a:p>
          <a:p>
            <a:r>
              <a:rPr lang="en-US" dirty="0"/>
              <a:t>Fast and Furious not relevant because it is too far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33801"/>
            <a:ext cx="2560294" cy="1525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1" y="4034971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Movies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49371" y="3990648"/>
            <a:ext cx="0" cy="206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9371" y="6059715"/>
            <a:ext cx="2119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4414" y="61250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62777" y="504734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9449" y="5658175"/>
            <a:ext cx="17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Fast and furious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6" y="3560346"/>
            <a:ext cx="972454" cy="131858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49371" y="481081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Ek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Phool</a:t>
            </a:r>
            <a:r>
              <a:rPr lang="en-US" b="1" dirty="0">
                <a:solidFill>
                  <a:srgbClr val="00B050"/>
                </a:solidFill>
              </a:rPr>
              <a:t> Do Mali</a:t>
            </a:r>
          </a:p>
        </p:txBody>
      </p:sp>
      <p:cxnSp>
        <p:nvCxnSpPr>
          <p:cNvPr id="9" name="Straight Arrow Connector 8"/>
          <p:cNvCxnSpPr>
            <a:endCxn id="18" idx="3"/>
          </p:cNvCxnSpPr>
          <p:nvPr/>
        </p:nvCxnSpPr>
        <p:spPr>
          <a:xfrm flipH="1">
            <a:off x="6762688" y="4878928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49317" y="4655849"/>
            <a:ext cx="111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Releveant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876198" y="5673317"/>
            <a:ext cx="915369" cy="1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62827" y="5450238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Non-relevant</a:t>
            </a:r>
          </a:p>
        </p:txBody>
      </p:sp>
    </p:spTree>
    <p:extLst>
      <p:ext uri="{BB962C8B-B14F-4D97-AF65-F5344CB8AC3E}">
        <p14:creationId xmlns:p14="http://schemas.microsoft.com/office/powerpoint/2010/main" val="199744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5632340" y="1592473"/>
            <a:ext cx="4900402" cy="4900402"/>
          </a:xfrm>
          <a:prstGeom prst="ellipse">
            <a:avLst/>
          </a:prstGeom>
          <a:solidFill>
            <a:srgbClr val="4472C4">
              <a:alpha val="1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a recommendation system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894447" y="2768374"/>
            <a:ext cx="0" cy="357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94447" y="6339115"/>
            <a:ext cx="4441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33547" y="64044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</a:t>
            </a: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107853" y="4594836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Drama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894447" y="3568453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Phool</a:t>
            </a:r>
            <a:r>
              <a:rPr lang="en-US" dirty="0"/>
              <a:t> Do Mali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55" y="3950782"/>
            <a:ext cx="821955" cy="12329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074" y="2249871"/>
            <a:ext cx="972454" cy="13185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11121" y="5249031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Pianist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895" y="3995109"/>
            <a:ext cx="855380" cy="12830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92163" y="533550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Good will</a:t>
            </a:r>
          </a:p>
          <a:p>
            <a:pPr algn="ctr"/>
            <a:r>
              <a:rPr lang="en-US" dirty="0"/>
              <a:t>hunting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43157-B30A-446B-9C7A-F62B2638E73B}"/>
              </a:ext>
            </a:extLst>
          </p:cNvPr>
          <p:cNvSpPr txBox="1"/>
          <p:nvPr/>
        </p:nvSpPr>
        <p:spPr>
          <a:xfrm>
            <a:off x="661932" y="1420633"/>
            <a:ext cx="428293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Movie data starts out with many columns of feature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dimensionality reduction on the many columns of data thus reducing the number of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Group movies by user likes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Check what movies are close to the movies a user likes based on a distance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circle to the right shows the distance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Say a user likes “Good Will Hunting”, recommend the 2 other movies in the circle.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9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83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Performing nearest neighbor search in high dimensions is really hard.</a:t>
            </a:r>
          </a:p>
          <a:p>
            <a:r>
              <a:rPr lang="en-US" b="1" dirty="0"/>
              <a:t>Basically, the distance between close and far points becomes smaller and smaller as the number of dimensions increases!</a:t>
            </a:r>
          </a:p>
          <a:p>
            <a:pPr lvl="1"/>
            <a:r>
              <a:rPr lang="en-US" dirty="0"/>
              <a:t>See Beyer K., Goldstein J., Ramakrishnan R., Shaft U. (1999) When Is “Nearest Neighbor” Meaningful?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 unit ball from -1 to 1 in </a:t>
            </a:r>
            <a:r>
              <a:rPr lang="en-US" i="1" dirty="0"/>
              <a:t>n</a:t>
            </a:r>
            <a:r>
              <a:rPr lang="en-US" dirty="0"/>
              <a:t> dimensions</a:t>
            </a:r>
          </a:p>
          <a:p>
            <a:r>
              <a:rPr lang="en-US" dirty="0"/>
              <a:t>What happens to the volume of a ball as the number of dimensions increases?</a:t>
            </a:r>
          </a:p>
          <a:p>
            <a:r>
              <a:rPr lang="en-US" dirty="0">
                <a:hlinkClick r:id="rId2"/>
              </a:rPr>
              <a:t>https://en.wikipedia.org/wiki/Volume_of_an_n-ball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Ball Volume vs. Num Dimensions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466" y="1586753"/>
            <a:ext cx="5063067" cy="3597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5184195"/>
            <a:ext cx="4013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6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26864</TotalTime>
  <Words>2065</Words>
  <Application>Microsoft Office PowerPoint</Application>
  <PresentationFormat>Widescreen</PresentationFormat>
  <Paragraphs>255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IST718 Recommendation Systems </vt:lpstr>
      <vt:lpstr>Attendance</vt:lpstr>
      <vt:lpstr>Use case: A recommendation system</vt:lpstr>
      <vt:lpstr>Use case: a recommendation system</vt:lpstr>
      <vt:lpstr>Use case: a recommendation system</vt:lpstr>
      <vt:lpstr>Use case: a recommendation system</vt:lpstr>
      <vt:lpstr>Use case: a recommendation system</vt:lpstr>
      <vt:lpstr>Dimensionality reduction: why?</vt:lpstr>
      <vt:lpstr>Unit Ball Volume vs. Num Dimensions</vt:lpstr>
      <vt:lpstr>Dimensionality reduction</vt:lpstr>
      <vt:lpstr>Dimensionality reduction</vt:lpstr>
      <vt:lpstr>Principal Component Analysis</vt:lpstr>
      <vt:lpstr>Why is variance important in data science?</vt:lpstr>
      <vt:lpstr>PCA Transform and Inverse Transform</vt:lpstr>
      <vt:lpstr>Apply PCA transform and inverse transform to MNIST digit dataset</vt:lpstr>
      <vt:lpstr>Example: MNIST digit dataset</vt:lpstr>
      <vt:lpstr>Example: MNIST digit dataset</vt:lpstr>
      <vt:lpstr>Example: MNIST digit dataset</vt:lpstr>
      <vt:lpstr>Example: MNIST digit dataset</vt:lpstr>
      <vt:lpstr>Example: Using 1 PC</vt:lpstr>
      <vt:lpstr>Example: Using 2 PC</vt:lpstr>
      <vt:lpstr>Example: Using 3 PC</vt:lpstr>
      <vt:lpstr>Example: Using 4 PC</vt:lpstr>
      <vt:lpstr>Example: Using 10 PC</vt:lpstr>
      <vt:lpstr>Example: Using 20 PC</vt:lpstr>
      <vt:lpstr>Example: Using 30 PC</vt:lpstr>
      <vt:lpstr>Example: Using 40 PC</vt:lpstr>
      <vt:lpstr>Loading Vectors vs. Eigenvectors</vt:lpstr>
      <vt:lpstr>PCA Standardization / Centering Best Practice</vt:lpstr>
      <vt:lpstr>Loading Vector Inference</vt:lpstr>
      <vt:lpstr>How to interpret PCA data</vt:lpstr>
      <vt:lpstr>K-Means and Data Scaling</vt:lpstr>
      <vt:lpstr>K-Means and PCA</vt:lpstr>
      <vt:lpstr>How to plot K-Means Clusters</vt:lpstr>
      <vt:lpstr>Recommender System Demo ipynb</vt:lpstr>
      <vt:lpstr>Ipynb Code Demo</vt:lpstr>
      <vt:lpstr>Ipynb Code DemoBlock Diagram</vt:lpstr>
      <vt:lpstr>Ipynb Code Demo</vt:lpstr>
      <vt:lpstr>Ipynb Code Demo</vt:lpstr>
      <vt:lpstr>Biggest absolute loadings of PCA</vt:lpstr>
      <vt:lpstr>Improvement Idea: Compute distance on multiple course factors</vt:lpstr>
      <vt:lpstr>Improvement Idea: Compute distance on multiple course factors</vt:lpstr>
      <vt:lpstr>Idea: Define a similarity function between spaces and a general similarity function</vt:lpstr>
      <vt:lpstr>Using logistic regression to suggest courses</vt:lpstr>
      <vt:lpstr>Attendance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09: </dc:title>
  <dc:creator>Daniel Ernesto Acuna</dc:creator>
  <cp:lastModifiedBy>Willard E Williamson</cp:lastModifiedBy>
  <cp:revision>271</cp:revision>
  <dcterms:created xsi:type="dcterms:W3CDTF">2017-03-26T23:21:46Z</dcterms:created>
  <dcterms:modified xsi:type="dcterms:W3CDTF">2022-10-23T17:14:54Z</dcterms:modified>
</cp:coreProperties>
</file>